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E3F018-97CF-491A-9705-622573778829}" type="datetimeFigureOut">
              <a:rPr lang="en-GB" smtClean="0"/>
              <a:pPr/>
              <a:t>19/02/2013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DC6B65-E770-43A9-99E7-442B7E9289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uminita.maguleanu@spservices.ro" TargetMode="External"/><Relationship Id="rId2" Type="http://schemas.openxmlformats.org/officeDocument/2006/relationships/hyperlink" Target="http://www.spservices.r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valentina.nicolae@spservices.ro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Company’s short presentation</a:t>
            </a:r>
            <a:endParaRPr lang="en-GB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SPS\Logo SPS\ma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6984776" cy="280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9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51560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rgbClr val="FFCC66"/>
                </a:solidFill>
                <a:effectLst/>
              </a:rPr>
              <a:t>General presentation</a:t>
            </a:r>
            <a:endParaRPr lang="en-GB" sz="2600" dirty="0">
              <a:solidFill>
                <a:srgbClr val="FFCC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We </a:t>
            </a:r>
            <a:r>
              <a:rPr lang="en-GB" dirty="0"/>
              <a:t>offer a complete package of professional Occupational Health and Safety </a:t>
            </a:r>
            <a:r>
              <a:rPr lang="en-GB" dirty="0" smtClean="0"/>
              <a:t>services;</a:t>
            </a: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We </a:t>
            </a:r>
            <a:r>
              <a:rPr lang="en-GB" dirty="0"/>
              <a:t>hold </a:t>
            </a:r>
            <a:r>
              <a:rPr lang="en-GB" dirty="0" smtClean="0"/>
              <a:t>the </a:t>
            </a:r>
            <a:r>
              <a:rPr lang="en-GB" dirty="0"/>
              <a:t>certification from the Ministry of </a:t>
            </a:r>
            <a:r>
              <a:rPr lang="en-GB" dirty="0" smtClean="0"/>
              <a:t>Labour</a:t>
            </a:r>
            <a:r>
              <a:rPr lang="en-GB" dirty="0"/>
              <a:t>, Family and Social </a:t>
            </a:r>
            <a:r>
              <a:rPr lang="en-GB" dirty="0" smtClean="0"/>
              <a:t>Protection number </a:t>
            </a:r>
            <a:r>
              <a:rPr lang="en-GB" dirty="0" smtClean="0"/>
              <a:t>2825/21.09.2012;</a:t>
            </a: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Our </a:t>
            </a:r>
            <a:r>
              <a:rPr lang="en-GB" dirty="0"/>
              <a:t>specialists have experience and training as OHS coordinators and evaluators for job </a:t>
            </a:r>
            <a:r>
              <a:rPr lang="en-GB" dirty="0" smtClean="0"/>
              <a:t>openings;</a:t>
            </a: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We </a:t>
            </a:r>
            <a:r>
              <a:rPr lang="en-GB" dirty="0"/>
              <a:t>are always up to date with the most recent laws in </a:t>
            </a:r>
            <a:r>
              <a:rPr lang="en-GB" dirty="0" smtClean="0"/>
              <a:t>safety </a:t>
            </a:r>
            <a:r>
              <a:rPr lang="en-GB" dirty="0" smtClean="0"/>
              <a:t>domain;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026" name="Picture 2" descr="F:\SPS\Logo SPS\m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25144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3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51560"/>
          </a:xfrm>
        </p:spPr>
        <p:txBody>
          <a:bodyPr>
            <a:normAutofit/>
          </a:bodyPr>
          <a:lstStyle/>
          <a:p>
            <a:r>
              <a:rPr lang="en-GB" sz="2600" dirty="0">
                <a:solidFill>
                  <a:srgbClr val="FFCC66"/>
                </a:solidFill>
                <a:effectLst/>
              </a:rPr>
              <a:t>General presentation</a:t>
            </a:r>
            <a:endParaRPr lang="en-GB" sz="2600" dirty="0">
              <a:solidFill>
                <a:srgbClr val="FFCC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Our </a:t>
            </a:r>
            <a:r>
              <a:rPr lang="en-GB" dirty="0"/>
              <a:t>experience in Workplace Safety was accumulated over time in the area of oil refining</a:t>
            </a:r>
            <a:r>
              <a:rPr lang="en-GB" dirty="0" smtClean="0"/>
              <a:t>. We are proud of the big projects we finalized with success. </a:t>
            </a:r>
            <a:r>
              <a:rPr lang="en-US" dirty="0"/>
              <a:t>An example is the </a:t>
            </a:r>
            <a:r>
              <a:rPr lang="en-US" dirty="0" smtClean="0"/>
              <a:t>safety </a:t>
            </a:r>
            <a:r>
              <a:rPr lang="en-US" dirty="0"/>
              <a:t>coordination </a:t>
            </a:r>
            <a:r>
              <a:rPr lang="en-US" dirty="0" smtClean="0"/>
              <a:t>of </a:t>
            </a:r>
            <a:r>
              <a:rPr lang="en-US" dirty="0"/>
              <a:t>a technological </a:t>
            </a:r>
            <a:r>
              <a:rPr lang="en-US" dirty="0" smtClean="0"/>
              <a:t>turnaround in a refinery: </a:t>
            </a:r>
            <a:r>
              <a:rPr lang="en-US" dirty="0"/>
              <a:t>complex works </a:t>
            </a:r>
            <a:r>
              <a:rPr lang="en-US" dirty="0" smtClean="0"/>
              <a:t>done ​​in 40 </a:t>
            </a:r>
            <a:r>
              <a:rPr lang="en-US" dirty="0"/>
              <a:t>days by approximately 5,000 employees, </a:t>
            </a:r>
            <a:r>
              <a:rPr lang="en-US" dirty="0" smtClean="0"/>
              <a:t>with an amount of more </a:t>
            </a:r>
            <a:r>
              <a:rPr lang="en-US" dirty="0"/>
              <a:t>than 1.7 million </a:t>
            </a:r>
            <a:r>
              <a:rPr lang="en-US" dirty="0" smtClean="0"/>
              <a:t>worked hours, ended </a:t>
            </a:r>
            <a:r>
              <a:rPr lang="en-US" dirty="0"/>
              <a:t>without work accidents.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2050" name="Picture 2" descr="F:\SPS\Logo SPS\m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5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71912" cy="105156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FFCC66"/>
                </a:solidFill>
                <a:effectLst/>
              </a:rPr>
              <a:t>Our employees offer professional services for:</a:t>
            </a:r>
            <a:endParaRPr lang="en-GB" sz="2500" dirty="0">
              <a:solidFill>
                <a:srgbClr val="FFCC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600" dirty="0" smtClean="0"/>
              <a:t>Safety Coordination according to Governmental Decision number 300/2006 </a:t>
            </a:r>
            <a:r>
              <a:rPr lang="en-US" sz="2600" dirty="0"/>
              <a:t>on the minimum </a:t>
            </a:r>
            <a:r>
              <a:rPr lang="en-US" sz="2600" dirty="0" smtClean="0"/>
              <a:t>health </a:t>
            </a:r>
            <a:r>
              <a:rPr lang="en-US" sz="2600" dirty="0"/>
              <a:t>and </a:t>
            </a:r>
            <a:r>
              <a:rPr lang="en-US" sz="2600" dirty="0" smtClean="0"/>
              <a:t>safety requirements on </a:t>
            </a:r>
            <a:r>
              <a:rPr lang="en-US" sz="2600" dirty="0"/>
              <a:t>temporary or mobile construction sites, both in the </a:t>
            </a:r>
            <a:r>
              <a:rPr lang="en-US" sz="2600" dirty="0" smtClean="0"/>
              <a:t>design </a:t>
            </a:r>
            <a:r>
              <a:rPr lang="en-US" sz="2600" dirty="0"/>
              <a:t>and </a:t>
            </a:r>
            <a:r>
              <a:rPr lang="en-US" sz="2600" dirty="0" smtClean="0"/>
              <a:t>execution </a:t>
            </a:r>
            <a:r>
              <a:rPr lang="en-US" sz="2600" dirty="0"/>
              <a:t>phase; 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ü"/>
            </a:pPr>
            <a:r>
              <a:rPr lang="en-US" sz="2600" dirty="0" smtClean="0"/>
              <a:t>Risk </a:t>
            </a:r>
            <a:r>
              <a:rPr lang="en-US" sz="2600" dirty="0"/>
              <a:t>assessment </a:t>
            </a:r>
            <a:r>
              <a:rPr lang="en-US" sz="2600" dirty="0" smtClean="0"/>
              <a:t>of each working point and elaboration of the </a:t>
            </a:r>
            <a:r>
              <a:rPr lang="en-US" sz="2600" dirty="0"/>
              <a:t>Prevention and Protection </a:t>
            </a:r>
            <a:r>
              <a:rPr lang="en-US" sz="2600" dirty="0" smtClean="0"/>
              <a:t>Plan (HSE Plan);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4" name="Picture 2" descr="F:\SPS\Logo SPS\m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3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71912" cy="105156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FFCC66"/>
                </a:solidFill>
                <a:effectLst/>
              </a:rPr>
              <a:t>Our employees offer professional services for:</a:t>
            </a:r>
            <a:endParaRPr lang="en-GB" sz="2500" dirty="0">
              <a:solidFill>
                <a:srgbClr val="FFCC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183880" cy="440397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3100" dirty="0"/>
              <a:t>Safety consultancy for management, in order to ensure safe working conditions for it’s own </a:t>
            </a:r>
            <a:r>
              <a:rPr lang="en-US" sz="3100" dirty="0" smtClean="0"/>
              <a:t>employees, including the necessary PPE according to the activity and assessed risks</a:t>
            </a:r>
            <a:r>
              <a:rPr lang="en-US" sz="3100" dirty="0" smtClean="0"/>
              <a:t>;</a:t>
            </a:r>
          </a:p>
          <a:p>
            <a:pPr marL="0" indent="0">
              <a:buNone/>
            </a:pPr>
            <a:endParaRPr lang="en-US" sz="3100" dirty="0"/>
          </a:p>
          <a:p>
            <a:pPr>
              <a:buFont typeface="Wingdings" pitchFamily="2" charset="2"/>
              <a:buChar char="ü"/>
            </a:pPr>
            <a:r>
              <a:rPr lang="en-US" sz="3100" dirty="0" smtClean="0"/>
              <a:t>Proposal of clauses regarding HSE measures when signing contracts with other </a:t>
            </a:r>
            <a:r>
              <a:rPr lang="en-US" sz="3100" dirty="0" smtClean="0"/>
              <a:t>employers;</a:t>
            </a:r>
          </a:p>
          <a:p>
            <a:pPr marL="0" indent="0">
              <a:buNone/>
            </a:pPr>
            <a:endParaRPr lang="en-US" sz="3100" dirty="0" smtClean="0"/>
          </a:p>
          <a:p>
            <a:pPr>
              <a:buFont typeface="Wingdings" pitchFamily="2" charset="2"/>
              <a:buChar char="ü"/>
            </a:pPr>
            <a:r>
              <a:rPr lang="en-US" sz="3100" dirty="0" smtClean="0"/>
              <a:t>Preparing </a:t>
            </a:r>
            <a:r>
              <a:rPr lang="en-US" sz="3100" dirty="0"/>
              <a:t>and / or checking the </a:t>
            </a:r>
            <a:r>
              <a:rPr lang="en-US" sz="3100" dirty="0" smtClean="0"/>
              <a:t>necessary documents for </a:t>
            </a:r>
            <a:r>
              <a:rPr lang="en-US" sz="3100" dirty="0"/>
              <a:t>the internal </a:t>
            </a:r>
            <a:r>
              <a:rPr lang="en-US" sz="3100" dirty="0" smtClean="0"/>
              <a:t>and/or </a:t>
            </a:r>
            <a:r>
              <a:rPr lang="en-US" sz="3100" dirty="0"/>
              <a:t>second part audits, or to obtain OHSAS certification;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4" name="Picture 2" descr="F:\SPS\Logo SPS\m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3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9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03276"/>
            <a:ext cx="8183880" cy="41879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Elaboration of training theme and schedule, preparation for HSE personnel training material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Providing regular HSE training, as well as testing personnel to verify the effectiveness of the training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Elaboration of </a:t>
            </a:r>
            <a:r>
              <a:rPr lang="en-US" sz="2400" dirty="0" smtClean="0"/>
              <a:t>specific work </a:t>
            </a:r>
            <a:r>
              <a:rPr lang="en-US" sz="2400" dirty="0" smtClean="0"/>
              <a:t>instructions </a:t>
            </a:r>
            <a:r>
              <a:rPr lang="en-US" sz="2400" dirty="0" smtClean="0"/>
              <a:t>or procedures for </a:t>
            </a:r>
            <a:r>
              <a:rPr lang="en-US" sz="2400" dirty="0" smtClean="0"/>
              <a:t>your own activities and personnel </a:t>
            </a:r>
            <a:r>
              <a:rPr lang="en-US" sz="2400" dirty="0" smtClean="0"/>
              <a:t>training;</a:t>
            </a:r>
            <a:endParaRPr lang="en-GB" sz="2400" dirty="0"/>
          </a:p>
        </p:txBody>
      </p:sp>
      <p:pic>
        <p:nvPicPr>
          <p:cNvPr id="4098" name="Picture 2" descr="F:\SPS\Logo SPS\m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85184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3528" y="476672"/>
            <a:ext cx="8471912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500" dirty="0" smtClean="0">
                <a:solidFill>
                  <a:srgbClr val="FFCC66"/>
                </a:solidFill>
                <a:effectLst/>
              </a:rPr>
              <a:t>Our employees offer professional services for:</a:t>
            </a:r>
            <a:endParaRPr lang="en-GB" sz="25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03276"/>
            <a:ext cx="8183880" cy="41879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Preparation of emergency action plan;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Participation in the investigation of events and preparation of the investigation file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Participation in the inspections carried out by the authorities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Tracking of the fulfillment of measures imposed by the </a:t>
            </a:r>
            <a:r>
              <a:rPr lang="en-US" sz="2400" dirty="0" smtClean="0"/>
              <a:t>Territorial Labor Inspectorate </a:t>
            </a:r>
            <a:r>
              <a:rPr lang="en-US" sz="2400" dirty="0" smtClean="0"/>
              <a:t>inspectors.</a:t>
            </a:r>
            <a:endParaRPr lang="en-GB" sz="2400" dirty="0"/>
          </a:p>
        </p:txBody>
      </p:sp>
      <p:pic>
        <p:nvPicPr>
          <p:cNvPr id="4098" name="Picture 2" descr="F:\SPS\Logo SPS\m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85184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3528" y="476672"/>
            <a:ext cx="8471912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500" dirty="0" smtClean="0">
                <a:solidFill>
                  <a:srgbClr val="FFCC66"/>
                </a:solidFill>
                <a:effectLst/>
              </a:rPr>
              <a:t>Our employees offer professional services for:</a:t>
            </a:r>
            <a:endParaRPr lang="en-GB" sz="25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20" y="22385"/>
            <a:ext cx="8183880" cy="1051560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rgbClr val="FFCC66"/>
                </a:solidFill>
                <a:effectLst/>
              </a:rPr>
              <a:t>Our contact data</a:t>
            </a:r>
            <a:endParaRPr lang="en-GB" sz="2600" dirty="0">
              <a:solidFill>
                <a:srgbClr val="FFCC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37" y="1199837"/>
            <a:ext cx="8183880" cy="41879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vi-VN" sz="2200" dirty="0" smtClean="0"/>
              <a:t>A</a:t>
            </a:r>
            <a:r>
              <a:rPr lang="en-US" sz="2200" dirty="0" smtClean="0"/>
              <a:t>d</a:t>
            </a:r>
            <a:r>
              <a:rPr lang="vi-VN" sz="2200" dirty="0" smtClean="0"/>
              <a:t>dres</a:t>
            </a:r>
            <a:r>
              <a:rPr lang="en-US" sz="2200" dirty="0" smtClean="0"/>
              <a:t>s</a:t>
            </a:r>
            <a:r>
              <a:rPr lang="vi-VN" sz="2200" dirty="0" smtClean="0"/>
              <a:t>: Eroilor</a:t>
            </a:r>
            <a:r>
              <a:rPr lang="en-US" sz="2200" dirty="0" smtClean="0"/>
              <a:t> Street</a:t>
            </a:r>
            <a:r>
              <a:rPr lang="vi-VN" sz="2200" dirty="0" smtClean="0"/>
              <a:t>, n</a:t>
            </a:r>
            <a:r>
              <a:rPr lang="en-US" sz="2200" dirty="0" smtClean="0"/>
              <a:t>o</a:t>
            </a:r>
            <a:r>
              <a:rPr lang="vi-VN" sz="2200" dirty="0" smtClean="0"/>
              <a:t>. </a:t>
            </a:r>
            <a:r>
              <a:rPr lang="vi-VN" sz="2200" dirty="0"/>
              <a:t>13, </a:t>
            </a:r>
            <a:r>
              <a:rPr lang="vi-VN" sz="2200" dirty="0" smtClean="0"/>
              <a:t>Corlatesti</a:t>
            </a:r>
            <a:r>
              <a:rPr lang="vi-VN" sz="2200" dirty="0"/>
              <a:t>, </a:t>
            </a:r>
            <a:r>
              <a:rPr lang="vi-VN" sz="2200" dirty="0" smtClean="0"/>
              <a:t>Berceni,Prahova </a:t>
            </a:r>
            <a:r>
              <a:rPr lang="en-US" sz="2200" dirty="0" smtClean="0"/>
              <a:t>County, Zip code</a:t>
            </a:r>
            <a:r>
              <a:rPr lang="vi-VN" sz="2200" dirty="0" smtClean="0"/>
              <a:t>: 107063</a:t>
            </a: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Site: </a:t>
            </a:r>
            <a:r>
              <a:rPr lang="en-US" sz="2200" dirty="0" smtClean="0">
                <a:hlinkClick r:id="rId2"/>
              </a:rPr>
              <a:t>www.spservices.ro</a:t>
            </a:r>
            <a:r>
              <a:rPr lang="en-US" sz="2200" dirty="0" smtClean="0"/>
              <a:t> </a:t>
            </a:r>
            <a:endParaRPr lang="vi-VN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Registration number</a:t>
            </a:r>
            <a:r>
              <a:rPr lang="vi-VN" sz="2200" dirty="0" smtClean="0"/>
              <a:t>: </a:t>
            </a:r>
            <a:r>
              <a:rPr lang="vi-VN" sz="2200" dirty="0"/>
              <a:t>J29/1153/2012</a:t>
            </a:r>
          </a:p>
          <a:p>
            <a:pPr>
              <a:buFont typeface="Wingdings" pitchFamily="2" charset="2"/>
              <a:buChar char="ü"/>
            </a:pPr>
            <a:r>
              <a:rPr lang="vi-VN" sz="2200" dirty="0"/>
              <a:t>Unique registration </a:t>
            </a:r>
            <a:r>
              <a:rPr lang="vi-VN" sz="2200" dirty="0" smtClean="0"/>
              <a:t>code</a:t>
            </a:r>
            <a:r>
              <a:rPr lang="en-US" sz="2200" dirty="0" smtClean="0"/>
              <a:t> </a:t>
            </a:r>
            <a:r>
              <a:rPr lang="vi-VN" sz="2200" dirty="0" smtClean="0"/>
              <a:t>(</a:t>
            </a:r>
            <a:r>
              <a:rPr lang="vi-VN" sz="2200" dirty="0"/>
              <a:t>C.U.I.): </a:t>
            </a:r>
            <a:r>
              <a:rPr lang="vi-VN" sz="2200" dirty="0" smtClean="0"/>
              <a:t>30479534</a:t>
            </a: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Administrators: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b="1" i="1" dirty="0" err="1" smtClean="0"/>
              <a:t>Luminita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Maguleanu</a:t>
            </a:r>
            <a:r>
              <a:rPr lang="en-US" sz="2200" b="1" i="1" dirty="0" smtClean="0"/>
              <a:t> </a:t>
            </a:r>
          </a:p>
          <a:p>
            <a:pPr marL="0" indent="0">
              <a:buNone/>
            </a:pPr>
            <a:r>
              <a:rPr lang="en-US" sz="2200" dirty="0" smtClean="0"/>
              <a:t>	- e-mail: </a:t>
            </a:r>
            <a:r>
              <a:rPr lang="en-US" sz="2200" dirty="0" smtClean="0">
                <a:hlinkClick r:id="rId3"/>
              </a:rPr>
              <a:t>luminita.maguleanu@spservices.ro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- mobile phone: </a:t>
            </a:r>
            <a:r>
              <a:rPr lang="en-US" sz="2200" dirty="0"/>
              <a:t>0722 517 </a:t>
            </a:r>
            <a:r>
              <a:rPr lang="en-US" sz="2200" dirty="0" smtClean="0"/>
              <a:t>512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b="1" i="1" dirty="0" err="1" smtClean="0"/>
              <a:t>Valentina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Nicolae</a:t>
            </a:r>
            <a:endParaRPr lang="en-US" sz="2200" b="1" i="1" dirty="0"/>
          </a:p>
          <a:p>
            <a:pPr marL="0" indent="0">
              <a:buNone/>
            </a:pPr>
            <a:r>
              <a:rPr lang="en-US" sz="2200" dirty="0" smtClean="0"/>
              <a:t>	- </a:t>
            </a:r>
            <a:r>
              <a:rPr lang="en-US" sz="2200" dirty="0"/>
              <a:t>e-mail: </a:t>
            </a:r>
            <a:r>
              <a:rPr lang="en-US" sz="2200" dirty="0">
                <a:hlinkClick r:id="rId4"/>
              </a:rPr>
              <a:t>valentina.nicolae@spservices.ro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- </a:t>
            </a:r>
            <a:r>
              <a:rPr lang="en-US" sz="2200" dirty="0" smtClean="0"/>
              <a:t>mobile phone: 0726 351 510</a:t>
            </a:r>
            <a:endParaRPr lang="en-US" sz="2200" dirty="0"/>
          </a:p>
          <a:p>
            <a:pPr marL="0" indent="0">
              <a:buNone/>
            </a:pPr>
            <a:endParaRPr lang="vi-VN" sz="2000" dirty="0"/>
          </a:p>
        </p:txBody>
      </p:sp>
      <p:pic>
        <p:nvPicPr>
          <p:cNvPr id="3074" name="Picture 2" descr="F:\SPS\Logo SPS\mi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157192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9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03276"/>
            <a:ext cx="8183880" cy="41879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For the duration of our contract you will NOT waste time with complex explanations and time-consuming meetings: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WE KNOW WHAT NEEDS TO BE DONE AND WE ACT WITH SERIOUSNESS AND PROFESSIONALISM!</a:t>
            </a:r>
            <a:endParaRPr lang="en-GB" sz="2400" dirty="0"/>
          </a:p>
        </p:txBody>
      </p:sp>
      <p:pic>
        <p:nvPicPr>
          <p:cNvPr id="4098" name="Picture 2" descr="F:\SPS\Logo SPS\m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85184"/>
            <a:ext cx="2286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426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PowerPoint Presentation</vt:lpstr>
      <vt:lpstr>General presentation</vt:lpstr>
      <vt:lpstr>General presentation</vt:lpstr>
      <vt:lpstr>Our employees offer professional services for:</vt:lpstr>
      <vt:lpstr>Our employees offer professional services for:</vt:lpstr>
      <vt:lpstr>PowerPoint Presentation</vt:lpstr>
      <vt:lpstr>PowerPoint Presentation</vt:lpstr>
      <vt:lpstr>Our contact data</vt:lpstr>
      <vt:lpstr>PowerPoint Presentation</vt:lpstr>
    </vt:vector>
  </TitlesOfParts>
  <Company>Global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Maguleanu, Luminita</dc:creator>
  <cp:lastModifiedBy>Luminita</cp:lastModifiedBy>
  <cp:revision>29</cp:revision>
  <dcterms:created xsi:type="dcterms:W3CDTF">2012-12-12T11:46:48Z</dcterms:created>
  <dcterms:modified xsi:type="dcterms:W3CDTF">2013-02-19T09:29:47Z</dcterms:modified>
</cp:coreProperties>
</file>